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839200" cy="1470025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Arial" pitchFamily="34" charset="0"/>
                <a:cs typeface="Arial" pitchFamily="34" charset="0"/>
              </a:rPr>
              <a:t>A case </a:t>
            </a:r>
            <a:r>
              <a:rPr lang="it-IT" sz="3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it-IT" sz="3600" dirty="0" err="1" smtClean="0">
                <a:latin typeface="Arial" pitchFamily="34" charset="0"/>
                <a:cs typeface="Arial" pitchFamily="34" charset="0"/>
              </a:rPr>
              <a:t>cyst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 in the </a:t>
            </a:r>
            <a:r>
              <a:rPr lang="it-IT" sz="3600" dirty="0" err="1" smtClean="0">
                <a:latin typeface="Arial" pitchFamily="34" charset="0"/>
                <a:cs typeface="Arial" pitchFamily="34" charset="0"/>
              </a:rPr>
              <a:t>tail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 the pancreas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01635" y="4419600"/>
            <a:ext cx="3733800" cy="685800"/>
          </a:xfrm>
        </p:spPr>
        <p:txBody>
          <a:bodyPr>
            <a:normAutofit/>
          </a:bodyPr>
          <a:lstStyle/>
          <a:p>
            <a:r>
              <a:rPr lang="it-IT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En-Ling</a:t>
            </a:r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Leung</a:t>
            </a:r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</a:t>
            </a:r>
            <a:endParaRPr lang="it-I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8768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HK" sz="2400" dirty="0" smtClean="0">
                <a:latin typeface="Arial" pitchFamily="34" charset="0"/>
                <a:cs typeface="Arial" pitchFamily="34" charset="0"/>
              </a:rPr>
              <a:t>A 40 years old asymptomatic woman underwent a CT scan after an accident; a 5 cm cyst in the tail of the pancreas was seen, with no dilation of the </a:t>
            </a:r>
            <a:r>
              <a:rPr lang="en-HK" sz="2400" dirty="0" err="1" smtClean="0">
                <a:latin typeface="Arial" pitchFamily="34" charset="0"/>
                <a:cs typeface="Arial" pitchFamily="34" charset="0"/>
              </a:rPr>
              <a:t>Wirsung</a:t>
            </a:r>
            <a:r>
              <a:rPr lang="en-HK" sz="2400" dirty="0" smtClean="0">
                <a:latin typeface="Arial" pitchFamily="34" charset="0"/>
                <a:cs typeface="Arial" pitchFamily="34" charset="0"/>
              </a:rPr>
              <a:t> duct.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HK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HK" sz="2400" dirty="0" smtClean="0">
                <a:latin typeface="Arial" pitchFamily="34" charset="0"/>
                <a:cs typeface="Arial" pitchFamily="34" charset="0"/>
              </a:rPr>
              <a:t>EUS displayed a </a:t>
            </a:r>
            <a:r>
              <a:rPr lang="en-HK" sz="2400" dirty="0" err="1" smtClean="0">
                <a:latin typeface="Arial" pitchFamily="34" charset="0"/>
                <a:cs typeface="Arial" pitchFamily="34" charset="0"/>
              </a:rPr>
              <a:t>macrocystic</a:t>
            </a:r>
            <a:r>
              <a:rPr lang="en-H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HK" sz="2400" dirty="0" err="1" smtClean="0">
                <a:latin typeface="Arial" pitchFamily="34" charset="0"/>
                <a:cs typeface="Arial" pitchFamily="34" charset="0"/>
              </a:rPr>
              <a:t>multilocular</a:t>
            </a:r>
            <a:r>
              <a:rPr lang="en-HK" sz="2400" dirty="0" smtClean="0">
                <a:latin typeface="Arial" pitchFamily="34" charset="0"/>
                <a:cs typeface="Arial" pitchFamily="34" charset="0"/>
              </a:rPr>
              <a:t> lesion in the tail of the pancreas; neither its external wall nor the inner </a:t>
            </a:r>
            <a:r>
              <a:rPr lang="en-HK" sz="2400" dirty="0" err="1" smtClean="0">
                <a:latin typeface="Arial" pitchFamily="34" charset="0"/>
                <a:cs typeface="Arial" pitchFamily="34" charset="0"/>
              </a:rPr>
              <a:t>septae</a:t>
            </a:r>
            <a:r>
              <a:rPr lang="en-HK" sz="2400" dirty="0" smtClean="0">
                <a:latin typeface="Arial" pitchFamily="34" charset="0"/>
                <a:cs typeface="Arial" pitchFamily="34" charset="0"/>
              </a:rPr>
              <a:t> showed vascularization after </a:t>
            </a:r>
            <a:r>
              <a:rPr lang="en-HK" sz="2400" dirty="0" err="1" smtClean="0">
                <a:latin typeface="Arial" pitchFamily="34" charset="0"/>
                <a:cs typeface="Arial" pitchFamily="34" charset="0"/>
              </a:rPr>
              <a:t>Sonovue</a:t>
            </a:r>
            <a:r>
              <a:rPr lang="en-HK" sz="2400" dirty="0" smtClean="0">
                <a:latin typeface="Arial" pitchFamily="34" charset="0"/>
                <a:cs typeface="Arial" pitchFamily="34" charset="0"/>
              </a:rPr>
              <a:t> injection; the rest of the pancreas was normal. A 19G needle FNB showed high CEA, low glucose, </a:t>
            </a:r>
            <a:r>
              <a:rPr lang="en-HK" sz="2400" smtClean="0">
                <a:latin typeface="Arial" pitchFamily="34" charset="0"/>
                <a:cs typeface="Arial" pitchFamily="34" charset="0"/>
              </a:rPr>
              <a:t>equivocal amylase</a:t>
            </a:r>
            <a:r>
              <a:rPr lang="en-HK" sz="2400" dirty="0" smtClean="0">
                <a:latin typeface="Arial" pitchFamily="34" charset="0"/>
                <a:cs typeface="Arial" pitchFamily="34" charset="0"/>
              </a:rPr>
              <a:t>, likely </a:t>
            </a:r>
            <a:r>
              <a:rPr lang="en-HK" sz="2400" dirty="0" smtClean="0">
                <a:latin typeface="Arial" pitchFamily="34" charset="0"/>
                <a:cs typeface="Arial" pitchFamily="34" charset="0"/>
              </a:rPr>
              <a:t>high grade dysplasia at cytology.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HK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HK" sz="2400" dirty="0" smtClean="0">
                <a:latin typeface="Arial" pitchFamily="34" charset="0"/>
                <a:cs typeface="Arial" pitchFamily="34" charset="0"/>
              </a:rPr>
              <a:t>The patient underwent a distal pancreatic resection, that showed a mucinous </a:t>
            </a:r>
            <a:r>
              <a:rPr lang="en-HK" sz="2400" dirty="0" err="1" smtClean="0">
                <a:latin typeface="Arial" pitchFamily="34" charset="0"/>
                <a:cs typeface="Arial" pitchFamily="34" charset="0"/>
              </a:rPr>
              <a:t>cystadenoma</a:t>
            </a:r>
            <a:r>
              <a:rPr lang="en-HK" sz="2400" dirty="0" smtClean="0">
                <a:latin typeface="Arial" pitchFamily="34" charset="0"/>
                <a:cs typeface="Arial" pitchFamily="34" charset="0"/>
              </a:rPr>
              <a:t> with low grade dysplasia.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 ultrasound of a baby&#10;&#10;AI-generated content may be incorrect."/>
          <p:cNvPicPr>
            <a:picLocks/>
          </p:cNvPicPr>
          <p:nvPr/>
        </p:nvPicPr>
        <p:blipFill>
          <a:blip r:embed="rId2"/>
          <a:srcRect b="1250"/>
          <a:stretch>
            <a:fillRect/>
          </a:stretch>
        </p:blipFill>
        <p:spPr>
          <a:xfrm>
            <a:off x="969815" y="720435"/>
            <a:ext cx="7200000" cy="5400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ltrasound images of a baby&#10;&#10;AI-generated content may be incorrect."/>
          <p:cNvPicPr>
            <a:picLocks/>
          </p:cNvPicPr>
          <p:nvPr/>
        </p:nvPicPr>
        <p:blipFill>
          <a:blip r:embed="rId2"/>
          <a:srcRect b="1449"/>
          <a:stretch>
            <a:fillRect/>
          </a:stretch>
        </p:blipFill>
        <p:spPr>
          <a:xfrm>
            <a:off x="616525" y="1080000"/>
            <a:ext cx="7920000" cy="5400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flipH="1">
            <a:off x="2844339" y="376535"/>
            <a:ext cx="345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arterial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phase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ultrasound of a baby&#10;&#10;AI-generated content may be incorrect.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5600" y="1080000"/>
            <a:ext cx="7920000" cy="5400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flipH="1">
            <a:off x="2844339" y="376535"/>
            <a:ext cx="345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venous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phase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128</Words>
  <Application>Microsoft Office PowerPoint</Application>
  <PresentationFormat>Presentazione su schermo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Office Theme</vt:lpstr>
      <vt:lpstr>A case of a cyst in the tail of the pancreas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of a Wirsung duct dilation</dc:title>
  <dc:creator>Thomas Togliani</dc:creator>
  <cp:lastModifiedBy>Pier Luigi Togliani</cp:lastModifiedBy>
  <cp:revision>13</cp:revision>
  <dcterms:created xsi:type="dcterms:W3CDTF">2006-08-16T00:00:00Z</dcterms:created>
  <dcterms:modified xsi:type="dcterms:W3CDTF">2025-04-27T13:13:20Z</dcterms:modified>
</cp:coreProperties>
</file>